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14" r:id="rId4"/>
    <p:sldId id="259" r:id="rId5"/>
    <p:sldId id="308" r:id="rId6"/>
    <p:sldId id="292" r:id="rId7"/>
    <p:sldId id="315" r:id="rId8"/>
    <p:sldId id="317" r:id="rId9"/>
    <p:sldId id="318" r:id="rId10"/>
    <p:sldId id="316" r:id="rId11"/>
    <p:sldId id="319" r:id="rId12"/>
    <p:sldId id="270" r:id="rId13"/>
    <p:sldId id="260" r:id="rId14"/>
    <p:sldId id="272" r:id="rId15"/>
    <p:sldId id="273" r:id="rId16"/>
    <p:sldId id="313" r:id="rId17"/>
    <p:sldId id="274" r:id="rId18"/>
    <p:sldId id="275" r:id="rId19"/>
    <p:sldId id="276" r:id="rId20"/>
    <p:sldId id="277" r:id="rId21"/>
    <p:sldId id="291" r:id="rId22"/>
    <p:sldId id="278" r:id="rId23"/>
    <p:sldId id="279" r:id="rId24"/>
    <p:sldId id="280" r:id="rId25"/>
    <p:sldId id="286" r:id="rId26"/>
    <p:sldId id="287" r:id="rId27"/>
    <p:sldId id="297" r:id="rId28"/>
    <p:sldId id="298" r:id="rId29"/>
    <p:sldId id="299" r:id="rId30"/>
    <p:sldId id="300" r:id="rId31"/>
    <p:sldId id="293" r:id="rId32"/>
    <p:sldId id="294" r:id="rId33"/>
    <p:sldId id="295" r:id="rId34"/>
    <p:sldId id="281" r:id="rId35"/>
    <p:sldId id="282" r:id="rId36"/>
    <p:sldId id="288" r:id="rId37"/>
    <p:sldId id="289" r:id="rId38"/>
    <p:sldId id="283" r:id="rId39"/>
    <p:sldId id="284" r:id="rId40"/>
    <p:sldId id="311" r:id="rId41"/>
    <p:sldId id="312" r:id="rId42"/>
    <p:sldId id="285" r:id="rId4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228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 we pass references, then our server may begin to call methods on the object on our client! Not </a:t>
            </a:r>
            <a:r>
              <a:rPr lang="da-DK" dirty="0" err="1"/>
              <a:t>client-server</a:t>
            </a:r>
            <a:r>
              <a:rPr lang="da-DK" dirty="0"/>
              <a:t>! And </a:t>
            </a:r>
            <a:r>
              <a:rPr lang="da-DK" dirty="0" err="1"/>
              <a:t>scales</a:t>
            </a:r>
            <a:r>
              <a:rPr lang="da-DK" dirty="0"/>
              <a:t> terribly!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 dirty="0"/>
              <a:t>Distributed Computing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559C-A2A9-498C-889D-6E5226E4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So: Let the </a:t>
            </a:r>
            <a:r>
              <a:rPr lang="da-DK" i="1" dirty="0"/>
              <a:t>player</a:t>
            </a:r>
            <a:r>
              <a:rPr lang="da-DK" dirty="0"/>
              <a:t> </a:t>
            </a:r>
            <a:r>
              <a:rPr lang="da-DK" i="1" dirty="0"/>
              <a:t>move</a:t>
            </a:r>
            <a:r>
              <a:rPr lang="da-DK" dirty="0"/>
              <a:t> east…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4F0D-5597-489C-B663-4862B719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AE11-E1AF-42F2-8D63-5377949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4EB8-0C64-4951-9986-2504AFFC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F042-4455-4EB3-877C-A4ACBE87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175C0-B37C-4F69-9B44-E21F35B9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0"/>
            <a:ext cx="5734050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1FF9EB-356B-4EDB-A7E8-7388C7DD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43175"/>
            <a:ext cx="3495396" cy="249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3C757-70FE-467B-B557-086C9ADB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76526"/>
            <a:ext cx="5036110" cy="1400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123F7A-26A5-4D0B-9838-A7D76B422BE4}"/>
              </a:ext>
            </a:extLst>
          </p:cNvPr>
          <p:cNvSpPr/>
          <p:nvPr/>
        </p:nvSpPr>
        <p:spPr>
          <a:xfrm>
            <a:off x="4114800" y="2752726"/>
            <a:ext cx="19050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E0DB6-1211-42AC-90D8-C008583659FC}"/>
              </a:ext>
            </a:extLst>
          </p:cNvPr>
          <p:cNvSpPr/>
          <p:nvPr/>
        </p:nvSpPr>
        <p:spPr>
          <a:xfrm>
            <a:off x="4114800" y="4229100"/>
            <a:ext cx="45720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Broker: Let a ‘player.move(d)’ method on the </a:t>
            </a:r>
            <a:r>
              <a:rPr lang="da-DK" i="1" dirty="0"/>
              <a:t>client side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”</a:t>
            </a:r>
            <a:r>
              <a:rPr lang="da-DK" dirty="0" err="1"/>
              <a:t>transparently</a:t>
            </a:r>
            <a:r>
              <a:rPr lang="da-DK" dirty="0"/>
              <a:t>” translated into a ‘player.move(d)’ on the </a:t>
            </a:r>
            <a:r>
              <a:rPr lang="da-DK" i="1" dirty="0"/>
              <a:t>server side…</a:t>
            </a:r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2BFEA-E936-4CC0-A322-0274FEEDB120}"/>
              </a:ext>
            </a:extLst>
          </p:cNvPr>
          <p:cNvSpPr/>
          <p:nvPr/>
        </p:nvSpPr>
        <p:spPr>
          <a:xfrm>
            <a:off x="5334000" y="3133726"/>
            <a:ext cx="2781300" cy="3238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37F406-C8A4-403A-8541-F422CBD59362}"/>
              </a:ext>
            </a:extLst>
          </p:cNvPr>
          <p:cNvCxnSpPr/>
          <p:nvPr/>
        </p:nvCxnSpPr>
        <p:spPr>
          <a:xfrm flipV="1">
            <a:off x="1981200" y="3238500"/>
            <a:ext cx="1524000" cy="21907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7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BAFD-81D9-4E18-933D-DEB9740D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 the Server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5D365-B3D2-435A-A1D0-5EDC5682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EAC1F-AE45-4BBB-81C7-F03688E6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58C74-78F4-4401-A025-9EDA552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1303-E50C-403D-9E36-CD4D28A3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F6071-4F72-4F94-80C2-AE856905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112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7F0F0-5796-4975-B87F-5961DFE7DCFC}"/>
              </a:ext>
            </a:extLst>
          </p:cNvPr>
          <p:cNvSpPr/>
          <p:nvPr/>
        </p:nvSpPr>
        <p:spPr>
          <a:xfrm>
            <a:off x="6934200" y="876300"/>
            <a:ext cx="1752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23EE6-3352-4A3E-9BBE-6FD41BDA969D}"/>
              </a:ext>
            </a:extLst>
          </p:cNvPr>
          <p:cNvSpPr/>
          <p:nvPr/>
        </p:nvSpPr>
        <p:spPr>
          <a:xfrm>
            <a:off x="6858000" y="1361100"/>
            <a:ext cx="24384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2BD6E3-3EDA-4977-B630-0319FBD3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18" y="1943100"/>
            <a:ext cx="4152181" cy="3311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32496-69DA-45BA-8491-405595AC6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3543300"/>
            <a:ext cx="2933700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33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Issues in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Why is it hard?</a:t>
            </a:r>
          </a:p>
        </p:txBody>
      </p:sp>
    </p:spTree>
    <p:extLst>
      <p:ext uri="{BB962C8B-B14F-4D97-AF65-F5344CB8AC3E}">
        <p14:creationId xmlns:p14="http://schemas.microsoft.com/office/powerpoint/2010/main" val="248016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guys like me like to code: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Which is then something like: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409700"/>
            <a:ext cx="7096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B8573E-900D-4C0F-8885-943FCFB2C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45" y="3605213"/>
            <a:ext cx="5036110" cy="1400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23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However - networks </a:t>
            </a:r>
            <a:r>
              <a:rPr lang="en-US" i="1" noProof="0" dirty="0"/>
              <a:t>only support two </a:t>
            </a:r>
            <a:r>
              <a:rPr lang="en-US" i="1" noProof="0" dirty="0" err="1"/>
              <a:t>asynch</a:t>
            </a:r>
            <a:r>
              <a:rPr lang="en-US" i="1" noProof="0" dirty="0"/>
              <a:t> functions!</a:t>
            </a:r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Which is </a:t>
            </a:r>
            <a:r>
              <a:rPr lang="en-US" i="1" noProof="0" dirty="0"/>
              <a:t>not</a:t>
            </a:r>
            <a:r>
              <a:rPr lang="en-US" noProof="0" dirty="0"/>
              <a:t> exactly the same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85900"/>
            <a:ext cx="758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5A586-82B5-4AD3-B7D6-FD970049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61091"/>
            <a:ext cx="5036110" cy="1400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65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 (at least!)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Send/receive is a too low level a programming model</a:t>
            </a:r>
          </a:p>
          <a:p>
            <a:r>
              <a:rPr lang="en-US" noProof="0" dirty="0"/>
              <a:t>Send() does not wait for a reply from server (</a:t>
            </a:r>
            <a:r>
              <a:rPr lang="en-US" noProof="0" dirty="0" err="1"/>
              <a:t>Asynch</a:t>
            </a:r>
            <a:r>
              <a:rPr lang="en-US" noProof="0" dirty="0"/>
              <a:t>)</a:t>
            </a:r>
          </a:p>
          <a:p>
            <a:r>
              <a:rPr lang="en-US" noProof="0" dirty="0"/>
              <a:t>Reference to object on </a:t>
            </a:r>
            <a:r>
              <a:rPr lang="en-US" i="1" noProof="0" dirty="0"/>
              <a:t>my </a:t>
            </a:r>
            <a:r>
              <a:rPr lang="en-US" noProof="0" dirty="0"/>
              <a:t>machine does not make sense on </a:t>
            </a:r>
            <a:r>
              <a:rPr lang="en-US" i="1" noProof="0" dirty="0"/>
              <a:t>remote</a:t>
            </a:r>
            <a:r>
              <a:rPr lang="en-US" noProof="0" dirty="0"/>
              <a:t> computer (memory address)</a:t>
            </a:r>
          </a:p>
          <a:p>
            <a:r>
              <a:rPr lang="en-US" noProof="0" dirty="0"/>
              <a:t>Networks does not transfer objects, just bits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slow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and Remote computers may fail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insecure, others may pick up our data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7975" y="3848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Performance QA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10375" y="3467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Availability</a:t>
            </a:r>
            <a:r>
              <a:rPr lang="da-DK" dirty="0"/>
              <a:t> QA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0099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7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D379-1BA3-4925-AFE9-AFCB24A5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AA51-5F3E-4940-999E-B00D7B14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Just how much slower is a network call compared to a local in-JVM memory call?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Imagine that your next trip to the supermarket for a soda was 275 times slower???</a:t>
            </a:r>
          </a:p>
          <a:p>
            <a:pPr lvl="1"/>
            <a:r>
              <a:rPr lang="da-DK" dirty="0"/>
              <a:t>10 minutes walk versus 46,8 hours walking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8E11-A75D-43D3-9FE2-99C1A539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B91C-79ED-4150-A67C-7A6BFADE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C047-D3D4-4032-BEBE-894351B2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8AAEE-21F4-4D97-9A80-3DDC8163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24" y="1943100"/>
            <a:ext cx="6177151" cy="197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4E2E0-4683-4B4D-9DDD-39C53C544C28}"/>
              </a:ext>
            </a:extLst>
          </p:cNvPr>
          <p:cNvSpPr/>
          <p:nvPr/>
        </p:nvSpPr>
        <p:spPr>
          <a:xfrm>
            <a:off x="6614160" y="3253740"/>
            <a:ext cx="838200" cy="55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95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of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the ‘happy path’, we need to</a:t>
            </a:r>
          </a:p>
          <a:p>
            <a:pPr lvl="1"/>
            <a:r>
              <a:rPr lang="en-US" noProof="0" dirty="0"/>
              <a:t>Make the client invoke a synchronous method call on a remote player object using only network send/receive</a:t>
            </a:r>
          </a:p>
          <a:p>
            <a:pPr lvl="2"/>
            <a:r>
              <a:rPr lang="en-US" i="1" dirty="0"/>
              <a:t>That is, the client blocks until server has returned reply</a:t>
            </a:r>
            <a:endParaRPr lang="en-US" i="1" noProof="0" dirty="0"/>
          </a:p>
          <a:p>
            <a:pPr lvl="1"/>
            <a:r>
              <a:rPr lang="en-US" noProof="0" dirty="0"/>
              <a:t>Keep our OO programming model: </a:t>
            </a:r>
            <a:r>
              <a:rPr lang="en-US" i="1" noProof="0" dirty="0" err="1"/>
              <a:t>player.move</a:t>
            </a:r>
            <a:r>
              <a:rPr lang="en-US" i="1" noProof="0" dirty="0"/>
              <a:t>(‘east’);</a:t>
            </a:r>
          </a:p>
          <a:p>
            <a:pPr lvl="2"/>
            <a:r>
              <a:rPr lang="en-US" i="1" noProof="0" dirty="0"/>
              <a:t>That is invoke specific method on specific remote object</a:t>
            </a:r>
          </a:p>
          <a:p>
            <a:pPr lvl="1"/>
            <a:r>
              <a:rPr lang="en-US" noProof="0" dirty="0"/>
              <a:t>Convert method call and parameters into bits to send it, and convert it back again</a:t>
            </a:r>
          </a:p>
          <a:p>
            <a:pPr lvl="2"/>
            <a:r>
              <a:rPr lang="en-US" i="1" dirty="0"/>
              <a:t>That is, convert Enum/Object/Array into bits and back again</a:t>
            </a:r>
            <a:endParaRPr lang="en-US" i="1" noProof="0" dirty="0"/>
          </a:p>
          <a:p>
            <a:pPr lvl="1"/>
            <a:r>
              <a:rPr lang="en-US" noProof="0" dirty="0"/>
              <a:t>Locate the remote right player object</a:t>
            </a:r>
          </a:p>
          <a:p>
            <a:pPr lvl="2"/>
            <a:r>
              <a:rPr lang="en-US" i="1" dirty="0"/>
              <a:t>That is, invoke method on object Mikkel, not object Magnus !</a:t>
            </a:r>
            <a:endParaRPr lang="en-US" i="1" noProof="0" dirty="0"/>
          </a:p>
          <a:p>
            <a:pPr lvl="2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Solutions are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2"/>
            <a:r>
              <a:rPr lang="en-US" noProof="0" dirty="0"/>
              <a:t>Simulate synchronous call (solves (partly) concurrency issue)</a:t>
            </a:r>
          </a:p>
          <a:p>
            <a:pPr lvl="1"/>
            <a:r>
              <a:rPr lang="en-US" noProof="0" dirty="0"/>
              <a:t>Marshalling</a:t>
            </a:r>
          </a:p>
          <a:p>
            <a:pPr lvl="2"/>
            <a:r>
              <a:rPr lang="en-US" noProof="0" dirty="0"/>
              <a:t>Packing objects into bits and back (solves data issue)</a:t>
            </a:r>
          </a:p>
          <a:p>
            <a:pPr lvl="1"/>
            <a:r>
              <a:rPr lang="en-US" noProof="0" dirty="0"/>
              <a:t>Proxy Pattern (and Broker pattern)</a:t>
            </a:r>
          </a:p>
          <a:p>
            <a:pPr lvl="2"/>
            <a:r>
              <a:rPr lang="en-US" noProof="0" dirty="0"/>
              <a:t>Simulate method call on client (solves programming model issue)</a:t>
            </a:r>
          </a:p>
          <a:p>
            <a:pPr lvl="1"/>
            <a:r>
              <a:rPr lang="en-US" noProof="0" dirty="0"/>
              <a:t>Naming Services</a:t>
            </a:r>
          </a:p>
          <a:p>
            <a:pPr lvl="2"/>
            <a:r>
              <a:rPr lang="en-US" noProof="0" dirty="0"/>
              <a:t>Use a registry/name service (solves remote location issue)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Request/Reply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Why?</a:t>
            </a:r>
          </a:p>
          <a:p>
            <a:pPr lvl="1"/>
            <a:r>
              <a:rPr lang="en-US" noProof="0" dirty="0"/>
              <a:t>To speed up computation</a:t>
            </a:r>
          </a:p>
          <a:p>
            <a:pPr lvl="2"/>
            <a:r>
              <a:rPr lang="en-US" noProof="0" dirty="0"/>
              <a:t>Google search, and a few other cases</a:t>
            </a:r>
          </a:p>
          <a:p>
            <a:pPr lvl="1"/>
            <a:endParaRPr lang="en-US" noProof="0" dirty="0"/>
          </a:p>
          <a:p>
            <a:pPr lvl="1"/>
            <a:r>
              <a:rPr lang="en-US" b="1" i="1" noProof="0" dirty="0"/>
              <a:t>To share information</a:t>
            </a:r>
          </a:p>
          <a:p>
            <a:pPr lvl="2"/>
            <a:r>
              <a:rPr lang="en-US" noProof="0" dirty="0"/>
              <a:t>Everything else! (Slight exaggeration!)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52500"/>
            <a:ext cx="7105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4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Known from every WWW access you have ever made…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00"/>
            <a:ext cx="6991350" cy="183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4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76300"/>
            <a:ext cx="5057775" cy="3401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Pairing Send/Receives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Client does</a:t>
            </a:r>
          </a:p>
          <a:p>
            <a:pPr lvl="1"/>
            <a:r>
              <a:rPr lang="en-US" noProof="0" dirty="0"/>
              <a:t>Send() and</a:t>
            </a:r>
            <a:br>
              <a:rPr lang="en-US" noProof="0" dirty="0"/>
            </a:br>
            <a:r>
              <a:rPr lang="en-US" noProof="0" dirty="0"/>
              <a:t>receive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Server does</a:t>
            </a:r>
          </a:p>
          <a:p>
            <a:pPr lvl="1"/>
            <a:r>
              <a:rPr lang="en-US" noProof="0" dirty="0"/>
              <a:t>Receive() and</a:t>
            </a:r>
            <a:br>
              <a:rPr lang="en-US" noProof="0" dirty="0"/>
            </a:br>
            <a:r>
              <a:rPr lang="en-US" noProof="0" dirty="0"/>
              <a:t>send()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Roles</a:t>
            </a:r>
          </a:p>
          <a:p>
            <a:pPr lvl="1"/>
            <a:r>
              <a:rPr lang="en-US" noProof="0" dirty="0"/>
              <a:t>Client is </a:t>
            </a:r>
            <a:r>
              <a:rPr lang="en-US" i="1" noProof="0" dirty="0"/>
              <a:t>active</a:t>
            </a:r>
            <a:r>
              <a:rPr lang="en-US" noProof="0" dirty="0"/>
              <a:t> – initiate action</a:t>
            </a:r>
          </a:p>
          <a:p>
            <a:pPr lvl="1"/>
            <a:r>
              <a:rPr lang="en-US" noProof="0" dirty="0"/>
              <a:t>Server is </a:t>
            </a:r>
            <a:r>
              <a:rPr lang="en-US" i="1" noProof="0" dirty="0"/>
              <a:t>reactive</a:t>
            </a:r>
            <a:r>
              <a:rPr lang="en-US" noProof="0" dirty="0"/>
              <a:t> – awaits actions and then reacts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Marshalling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Or Serialization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43F85-B4FF-4157-9C19-0378C33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9" y="1714500"/>
            <a:ext cx="7692301" cy="20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Basic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There are two approaches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Binary formats</a:t>
            </a:r>
          </a:p>
          <a:p>
            <a:pPr lvl="2"/>
            <a:r>
              <a:rPr lang="en-US" noProof="0" dirty="0"/>
              <a:t>Google </a:t>
            </a:r>
            <a:r>
              <a:rPr lang="en-US" noProof="0" dirty="0" err="1"/>
              <a:t>ProtoBuf</a:t>
            </a:r>
            <a:r>
              <a:rPr lang="en-US" noProof="0" dirty="0"/>
              <a:t>, </a:t>
            </a:r>
            <a:r>
              <a:rPr lang="en-US" noProof="0" dirty="0" err="1"/>
              <a:t>propriatary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Textual formats</a:t>
            </a:r>
          </a:p>
          <a:p>
            <a:pPr lvl="2"/>
            <a:r>
              <a:rPr lang="en-US" noProof="0" dirty="0"/>
              <a:t>XML, JSON, </a:t>
            </a:r>
            <a:r>
              <a:rPr lang="en-US" noProof="0" dirty="0" err="1"/>
              <a:t>propriatary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Exercise: Costs? Benefits?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4" y="1813142"/>
            <a:ext cx="3096922" cy="8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2315" y="1257300"/>
            <a:ext cx="2294885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JSON  </a:t>
            </a:r>
            <a:r>
              <a:rPr lang="da-DK" dirty="0" err="1"/>
              <a:t>blood</a:t>
            </a:r>
            <a:r>
              <a:rPr lang="da-DK" dirty="0"/>
              <a:t>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92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we need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As we can send only bits, we also need to marshal information about the method and object id!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53948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4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Marshalling is fine for atomic datatypes (int, String, double, array, …) but…</a:t>
            </a:r>
          </a:p>
          <a:p>
            <a:r>
              <a:rPr lang="en-US" noProof="0" dirty="0"/>
              <a:t>What about </a:t>
            </a:r>
            <a:r>
              <a:rPr lang="en-US" i="1" noProof="0" dirty="0"/>
              <a:t>object references?</a:t>
            </a:r>
          </a:p>
          <a:p>
            <a:pPr lvl="1"/>
            <a:r>
              <a:rPr lang="en-US" i="1" noProof="0" dirty="0" err="1"/>
              <a:t>inventory.addCustomer</a:t>
            </a:r>
            <a:r>
              <a:rPr lang="en-US" i="1" noProof="0" dirty="0"/>
              <a:t>(c)		where c is Customer object?</a:t>
            </a:r>
          </a:p>
          <a:p>
            <a:endParaRPr lang="en-US" i="1" noProof="0" dirty="0"/>
          </a:p>
          <a:p>
            <a:r>
              <a:rPr lang="en-US" noProof="0" dirty="0"/>
              <a:t>Java RMI can do such things, but it is complex</a:t>
            </a:r>
          </a:p>
          <a:p>
            <a:pPr lvl="1"/>
            <a:r>
              <a:rPr lang="en-US" noProof="0" dirty="0"/>
              <a:t>Naming schemes, registries of implementing classes, dynamic class loading, …</a:t>
            </a:r>
          </a:p>
          <a:p>
            <a:r>
              <a:rPr lang="en-US" dirty="0" err="1"/>
              <a:t>FRDS.Broker</a:t>
            </a:r>
            <a:r>
              <a:rPr lang="en-US" dirty="0"/>
              <a:t> </a:t>
            </a:r>
            <a:r>
              <a:rPr lang="en-US" i="1" dirty="0"/>
              <a:t>only</a:t>
            </a:r>
            <a:r>
              <a:rPr lang="en-US" dirty="0"/>
              <a:t> support server hold references</a:t>
            </a:r>
          </a:p>
          <a:p>
            <a:pPr lvl="1"/>
            <a:r>
              <a:rPr lang="en-US" noProof="0" dirty="0"/>
              <a:t>I.e. </a:t>
            </a:r>
            <a:r>
              <a:rPr lang="en-US" i="1" dirty="0"/>
              <a:t>a server never calls an object on a client! </a:t>
            </a:r>
            <a:r>
              <a:rPr lang="en-US" i="1" dirty="0" err="1"/>
              <a:t>ClientServer</a:t>
            </a:r>
            <a:r>
              <a:rPr lang="en-US" i="1" dirty="0"/>
              <a:t>!!!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3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Pass by reference</a:t>
            </a:r>
            <a:endParaRPr lang="en-US" noProof="0" dirty="0"/>
          </a:p>
          <a:p>
            <a:pPr lvl="1"/>
            <a:r>
              <a:rPr lang="en-US" noProof="0" dirty="0"/>
              <a:t>The Java style for all objects</a:t>
            </a:r>
          </a:p>
          <a:p>
            <a:pPr lvl="1"/>
            <a:r>
              <a:rPr lang="en-US" i="1" noProof="0" dirty="0"/>
              <a:t>You do not get the ”Hello” string, you get a reference to it!</a:t>
            </a:r>
          </a:p>
          <a:p>
            <a:pPr lvl="1"/>
            <a:r>
              <a:rPr lang="en-US" noProof="0" dirty="0"/>
              <a:t>public void say(String s);</a:t>
            </a:r>
          </a:p>
          <a:p>
            <a:endParaRPr lang="en-US" b="1" noProof="0" dirty="0"/>
          </a:p>
          <a:p>
            <a:r>
              <a:rPr lang="en-US" b="1" noProof="0" dirty="0"/>
              <a:t>Pass by value</a:t>
            </a:r>
          </a:p>
          <a:p>
            <a:pPr lvl="1"/>
            <a:r>
              <a:rPr lang="en-US" noProof="0" dirty="0"/>
              <a:t>Java does this for primitive types, like int and double</a:t>
            </a:r>
          </a:p>
          <a:p>
            <a:pPr lvl="1"/>
            <a:r>
              <a:rPr lang="en-US" noProof="0" dirty="0"/>
              <a:t>You do get the value itself</a:t>
            </a:r>
          </a:p>
          <a:p>
            <a:pPr lvl="1"/>
            <a:r>
              <a:rPr lang="en-US" noProof="0" dirty="0"/>
              <a:t>public void deposit(double amount);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C and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 C and C++ you can actually do both</a:t>
            </a:r>
          </a:p>
          <a:p>
            <a:endParaRPr lang="en-US" noProof="0" dirty="0"/>
          </a:p>
          <a:p>
            <a:endParaRPr lang="en-US" noProof="0" dirty="0"/>
          </a:p>
          <a:p>
            <a:pPr lvl="1"/>
            <a:r>
              <a:rPr lang="en-US" noProof="0" dirty="0"/>
              <a:t>If the </a:t>
            </a:r>
            <a:r>
              <a:rPr lang="en-US" i="1" noProof="0" dirty="0"/>
              <a:t>first</a:t>
            </a:r>
            <a:r>
              <a:rPr lang="en-US" noProof="0" dirty="0"/>
              <a:t> call adds 10 to value, what happens to value at the </a:t>
            </a:r>
            <a:r>
              <a:rPr lang="en-US" i="1" noProof="0" dirty="0"/>
              <a:t>call site?</a:t>
            </a:r>
          </a:p>
          <a:p>
            <a:pPr lvl="2"/>
            <a:r>
              <a:rPr lang="en-US" i="1" noProof="0" dirty="0"/>
              <a:t>int v = 7; </a:t>
            </a:r>
            <a:r>
              <a:rPr lang="en-US" i="1" noProof="0" dirty="0" err="1"/>
              <a:t>fooByValue</a:t>
            </a:r>
            <a:r>
              <a:rPr lang="en-US" i="1" noProof="0" dirty="0"/>
              <a:t>(v); print(v);</a:t>
            </a:r>
          </a:p>
          <a:p>
            <a:pPr lvl="2"/>
            <a:endParaRPr lang="en-US" i="1" noProof="0" dirty="0"/>
          </a:p>
          <a:p>
            <a:pPr lvl="1"/>
            <a:r>
              <a:rPr lang="en-US" noProof="0" dirty="0"/>
              <a:t>If the </a:t>
            </a:r>
            <a:r>
              <a:rPr lang="en-US" i="1" noProof="0" dirty="0"/>
              <a:t>second </a:t>
            </a:r>
            <a:r>
              <a:rPr lang="en-US" noProof="0" dirty="0"/>
              <a:t>call adds 10 to value, what happens to value at the </a:t>
            </a:r>
            <a:r>
              <a:rPr lang="en-US" i="1" noProof="0" dirty="0"/>
              <a:t>call site?</a:t>
            </a:r>
          </a:p>
          <a:p>
            <a:pPr lvl="2"/>
            <a:r>
              <a:rPr lang="en-US" i="1" noProof="0" dirty="0"/>
              <a:t>int v = 7; </a:t>
            </a:r>
            <a:r>
              <a:rPr lang="en-US" i="1" noProof="0" dirty="0" err="1"/>
              <a:t>fooByRef</a:t>
            </a:r>
            <a:r>
              <a:rPr lang="en-US" i="1" noProof="0" dirty="0"/>
              <a:t>(&amp;v); print(v);</a:t>
            </a:r>
          </a:p>
          <a:p>
            <a:pPr lvl="2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900"/>
            <a:ext cx="545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3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3238500"/>
            <a:ext cx="1905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Our Broker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semantics </a:t>
            </a:r>
            <a:r>
              <a:rPr lang="en-US" i="1" noProof="0" dirty="0"/>
              <a:t>change</a:t>
            </a:r>
            <a:r>
              <a:rPr lang="en-US" noProof="0" dirty="0"/>
              <a:t> in our Broker Pattern</a:t>
            </a:r>
          </a:p>
          <a:p>
            <a:endParaRPr lang="en-US" noProof="0" dirty="0"/>
          </a:p>
          <a:p>
            <a:pPr lvl="1"/>
            <a:r>
              <a:rPr lang="en-US" noProof="0" dirty="0" err="1"/>
              <a:t>localObject.say</a:t>
            </a:r>
            <a:r>
              <a:rPr lang="en-US" noProof="0" dirty="0"/>
              <a:t>(”Hello”)		</a:t>
            </a:r>
            <a:r>
              <a:rPr lang="en-US" noProof="0" dirty="0" err="1"/>
              <a:t>localObject</a:t>
            </a:r>
            <a:r>
              <a:rPr lang="en-US" noProof="0" dirty="0"/>
              <a:t> </a:t>
            </a:r>
            <a:r>
              <a:rPr lang="en-US" i="1" noProof="0" dirty="0"/>
              <a:t>pass by reference</a:t>
            </a:r>
          </a:p>
          <a:p>
            <a:pPr lvl="1"/>
            <a:endParaRPr lang="en-US" i="1" noProof="0" dirty="0"/>
          </a:p>
          <a:p>
            <a:pPr lvl="1"/>
            <a:r>
              <a:rPr lang="en-US" noProof="0" dirty="0" err="1"/>
              <a:t>remoteObject.say</a:t>
            </a:r>
            <a:r>
              <a:rPr lang="en-US" noProof="0" dirty="0"/>
              <a:t>(”Hello”)		</a:t>
            </a:r>
            <a:r>
              <a:rPr lang="en-US" noProof="0" dirty="0" err="1"/>
              <a:t>remoteObject</a:t>
            </a:r>
            <a:r>
              <a:rPr lang="en-US" noProof="0" dirty="0"/>
              <a:t> </a:t>
            </a:r>
            <a:r>
              <a:rPr lang="en-US" i="1" noProof="0" dirty="0"/>
              <a:t>pass by value</a:t>
            </a:r>
          </a:p>
          <a:p>
            <a:pPr lvl="1"/>
            <a:endParaRPr lang="en-US" i="1" noProof="0" dirty="0"/>
          </a:p>
          <a:p>
            <a:r>
              <a:rPr lang="en-US" noProof="0" dirty="0"/>
              <a:t>Exercise:		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8FAC0-7B2B-4E6D-B616-FC1218B16D7D}"/>
              </a:ext>
            </a:extLst>
          </p:cNvPr>
          <p:cNvSpPr/>
          <p:nvPr/>
        </p:nvSpPr>
        <p:spPr>
          <a:xfrm>
            <a:off x="1752600" y="4076700"/>
            <a:ext cx="556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Our Broker </a:t>
            </a:r>
            <a:r>
              <a:rPr lang="da-DK" i="1" dirty="0"/>
              <a:t>only</a:t>
            </a:r>
            <a:r>
              <a:rPr lang="da-DK" dirty="0"/>
              <a:t> supports </a:t>
            </a:r>
            <a:r>
              <a:rPr lang="da-DK" i="1" dirty="0"/>
              <a:t>pass by </a:t>
            </a:r>
            <a:r>
              <a:rPr lang="da-DK" i="1" dirty="0" err="1"/>
              <a:t>value</a:t>
            </a:r>
            <a:r>
              <a:rPr lang="da-DK" i="1" dirty="0"/>
              <a:t>!</a:t>
            </a:r>
          </a:p>
          <a:p>
            <a:pPr algn="ctr"/>
            <a:r>
              <a:rPr lang="da-DK" dirty="0"/>
              <a:t>Server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i="1" dirty="0" err="1"/>
              <a:t>pass</a:t>
            </a:r>
            <a:r>
              <a:rPr lang="da-DK" i="1" dirty="0"/>
              <a:t> by ID.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061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940-B1EC-47B0-ACCF-033CABEC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MultiStage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063B-F067-4368-A4D7-ABF72038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This whole fagpakke is a basically about distributed systems</a:t>
            </a:r>
          </a:p>
          <a:p>
            <a:pPr lvl="1"/>
            <a:r>
              <a:rPr lang="da-DK" dirty="0"/>
              <a:t>(Part of the definition of Microservices)</a:t>
            </a:r>
          </a:p>
          <a:p>
            <a:r>
              <a:rPr lang="da-DK" dirty="0"/>
              <a:t>We will approach it in stages</a:t>
            </a:r>
          </a:p>
          <a:p>
            <a:pPr lvl="1"/>
            <a:r>
              <a:rPr lang="da-DK" dirty="0"/>
              <a:t>The Basics		send and receive network package</a:t>
            </a:r>
          </a:p>
          <a:p>
            <a:pPr lvl="1"/>
            <a:r>
              <a:rPr lang="da-DK" dirty="0"/>
              <a:t>Broker Pattern		Object Oriented Style</a:t>
            </a:r>
          </a:p>
          <a:p>
            <a:pPr lvl="1"/>
            <a:r>
              <a:rPr lang="da-DK" dirty="0"/>
              <a:t>REST			Data/Resource centric Style</a:t>
            </a:r>
          </a:p>
          <a:p>
            <a:pPr lvl="1"/>
            <a:r>
              <a:rPr lang="da-DK" dirty="0"/>
              <a:t>Microservices		Well…</a:t>
            </a:r>
          </a:p>
          <a:p>
            <a:pPr lvl="1"/>
            <a:r>
              <a:rPr lang="da-DK" dirty="0"/>
              <a:t>Arch. Qualities		Availability, Testability, Scalability…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42BD-35B6-4D5B-B11C-1CFB1989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5218-FCA3-494B-94D8-E78893D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BB3E-9F0B-44AB-8A0D-9FF3B1D8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JSON Libraries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distributed system in the world needs to </a:t>
            </a:r>
            <a:r>
              <a:rPr lang="en-US" noProof="0" dirty="0" err="1"/>
              <a:t>marshall</a:t>
            </a:r>
            <a:r>
              <a:rPr lang="en-US" noProof="0" dirty="0"/>
              <a:t>!</a:t>
            </a:r>
          </a:p>
          <a:p>
            <a:r>
              <a:rPr lang="en-US" noProof="0" dirty="0"/>
              <a:t>Thus – lots of marshalling libraries around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Do NOT do it yourself!!!</a:t>
            </a:r>
          </a:p>
          <a:p>
            <a:pPr lvl="2"/>
            <a:r>
              <a:rPr lang="en-US" strike="sngStrike" noProof="0" dirty="0">
                <a:sym typeface="Wingdings" panose="05000000000000000000" pitchFamily="2" charset="2"/>
              </a:rPr>
              <a:t>String json = ”{ name: ”+ object.name+ ”}…</a:t>
            </a:r>
            <a:endParaRPr lang="en-US" strike="sngStrike" noProof="0" dirty="0"/>
          </a:p>
          <a:p>
            <a:endParaRPr lang="en-US" noProof="0" dirty="0"/>
          </a:p>
          <a:p>
            <a:r>
              <a:rPr lang="en-US" noProof="0" dirty="0"/>
              <a:t>JSON	I have used many libraries</a:t>
            </a:r>
          </a:p>
          <a:p>
            <a:pPr lvl="1"/>
            <a:r>
              <a:rPr lang="en-US" noProof="0" dirty="0"/>
              <a:t>Json-simple</a:t>
            </a:r>
          </a:p>
          <a:p>
            <a:pPr lvl="1"/>
            <a:r>
              <a:rPr lang="en-US" noProof="0" dirty="0"/>
              <a:t>Jackson JSON</a:t>
            </a:r>
          </a:p>
          <a:p>
            <a:pPr lvl="1"/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 err="1"/>
              <a:t>Gson</a:t>
            </a:r>
            <a:r>
              <a:rPr lang="en-US" noProof="0" dirty="0"/>
              <a:t> is the most compact I have used</a:t>
            </a:r>
          </a:p>
          <a:p>
            <a:pPr lvl="1"/>
            <a:r>
              <a:rPr lang="en-US" noProof="0" dirty="0"/>
              <a:t>(But have had trouble with ‘date’ objects that </a:t>
            </a:r>
            <a:r>
              <a:rPr lang="en-US" noProof="0" dirty="0" err="1"/>
              <a:t>marshalls</a:t>
            </a:r>
            <a:r>
              <a:rPr lang="en-US" noProof="0" dirty="0"/>
              <a:t> incorrectly!)</a:t>
            </a:r>
          </a:p>
          <a:p>
            <a:r>
              <a:rPr lang="en-US" noProof="0" dirty="0"/>
              <a:t>It allows easy marshalling of </a:t>
            </a:r>
            <a:r>
              <a:rPr lang="en-US" b="1" noProof="0" dirty="0"/>
              <a:t>record types</a:t>
            </a:r>
            <a:endParaRPr lang="en-US" noProof="0" dirty="0"/>
          </a:p>
          <a:p>
            <a:pPr lvl="1"/>
            <a:r>
              <a:rPr lang="en-US" noProof="0" dirty="0"/>
              <a:t>Also known as </a:t>
            </a:r>
          </a:p>
          <a:p>
            <a:pPr lvl="2"/>
            <a:r>
              <a:rPr lang="en-US" noProof="0" dirty="0"/>
              <a:t>PODO: Plain Old Data Objects, </a:t>
            </a:r>
          </a:p>
          <a:p>
            <a:pPr lvl="2"/>
            <a:r>
              <a:rPr lang="en-US" noProof="0" dirty="0"/>
              <a:t>DTO: Data Transfer Object</a:t>
            </a:r>
          </a:p>
          <a:p>
            <a:r>
              <a:rPr lang="en-US" noProof="0" dirty="0"/>
              <a:t>Record type (Pascal) / ‘struct’ (C) / ”bean” (java)</a:t>
            </a:r>
          </a:p>
          <a:p>
            <a:pPr lvl="1"/>
            <a:r>
              <a:rPr lang="en-US" noProof="0" dirty="0"/>
              <a:t>No complex methods, only set/get methods with no side effects</a:t>
            </a:r>
          </a:p>
          <a:p>
            <a:pPr lvl="1"/>
            <a:r>
              <a:rPr lang="en-US" b="1" noProof="0" dirty="0"/>
              <a:t>Must</a:t>
            </a:r>
            <a:r>
              <a:rPr lang="en-US" noProof="0" dirty="0"/>
              <a:t> have a default constructor</a:t>
            </a:r>
          </a:p>
          <a:p>
            <a:r>
              <a:rPr lang="en-US" noProof="0" dirty="0"/>
              <a:t>That is: A pure data object, just storing information</a:t>
            </a:r>
          </a:p>
          <a:p>
            <a:pPr lvl="1"/>
            <a:r>
              <a:rPr lang="en-US" noProof="0" dirty="0"/>
              <a:t>Akin a ‘resource’ in REST terminology, by the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toJson</a:t>
            </a:r>
            <a:r>
              <a:rPr lang="en-US" noProof="0" dirty="0"/>
              <a:t>(obj) </a:t>
            </a:r>
          </a:p>
          <a:p>
            <a:pPr lvl="1"/>
            <a:r>
              <a:rPr lang="en-US" noProof="0" dirty="0"/>
              <a:t>Marshall</a:t>
            </a:r>
          </a:p>
          <a:p>
            <a:r>
              <a:rPr lang="en-US" noProof="0" dirty="0" err="1"/>
              <a:t>fromJson</a:t>
            </a:r>
            <a:r>
              <a:rPr lang="en-US" noProof="0" dirty="0"/>
              <a:t>(str, </a:t>
            </a:r>
            <a:r>
              <a:rPr lang="en-US" noProof="0" dirty="0" err="1"/>
              <a:t>type.class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 err="1"/>
              <a:t>Demarshall</a:t>
            </a:r>
            <a:r>
              <a:rPr lang="en-US" noProof="0" dirty="0"/>
              <a:t>, using given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933700" cy="405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1"/>
            <a:ext cx="5232607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33400" y="15621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7893" y="2062548"/>
            <a:ext cx="29051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5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Proxy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b="1" noProof="0" dirty="0" err="1"/>
              <a:t>Proxy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704817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1" y="3238500"/>
            <a:ext cx="4591050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Client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248400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Server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822156"/>
            <a:ext cx="838200" cy="473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Network</a:t>
            </a:r>
            <a:br>
              <a:rPr lang="da-DK" sz="1400" b="1" dirty="0"/>
            </a:br>
            <a:r>
              <a:rPr lang="da-DK" sz="1400" b="1" dirty="0" err="1"/>
              <a:t>call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6953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/>
              <a:t>The algorithm of </a:t>
            </a:r>
            <a:r>
              <a:rPr lang="en-US" i="1" noProof="0" dirty="0"/>
              <a:t>all methods in the proxy</a:t>
            </a:r>
            <a:r>
              <a:rPr lang="en-US" noProof="0" dirty="0"/>
              <a:t> will be the same</a:t>
            </a:r>
          </a:p>
          <a:p>
            <a:pPr lvl="1"/>
            <a:r>
              <a:rPr lang="en-US" noProof="0" dirty="0"/>
              <a:t>Marshall parameters, send, await reply, </a:t>
            </a:r>
            <a:r>
              <a:rPr lang="en-US" noProof="0" dirty="0" err="1"/>
              <a:t>demarshall</a:t>
            </a:r>
            <a:r>
              <a:rPr lang="en-US" noProof="0" dirty="0"/>
              <a:t>, return</a:t>
            </a:r>
          </a:p>
          <a:p>
            <a:endParaRPr lang="en-US" noProof="0" dirty="0"/>
          </a:p>
          <a:p>
            <a:r>
              <a:rPr lang="en-US" noProof="0" dirty="0"/>
              <a:t>Can be auto generated – this is what RMI does</a:t>
            </a:r>
          </a:p>
          <a:p>
            <a:endParaRPr lang="en-US" noProof="0" dirty="0"/>
          </a:p>
          <a:p>
            <a:r>
              <a:rPr lang="en-US" noProof="0" dirty="0"/>
              <a:t>We will </a:t>
            </a:r>
            <a:r>
              <a:rPr lang="en-US" i="1" noProof="0" dirty="0"/>
              <a:t>hand-code</a:t>
            </a:r>
            <a:r>
              <a:rPr lang="en-US" noProof="0" dirty="0"/>
              <a:t> it, because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noProof="0" dirty="0">
                <a:sym typeface="Wingdings" panose="05000000000000000000" pitchFamily="2" charset="2"/>
              </a:rPr>
              <a:t>t actually makes sense if you want very strict control of architectural attributes like availability, testability, performance</a:t>
            </a:r>
          </a:p>
          <a:p>
            <a:pPr lvl="2"/>
            <a:r>
              <a:rPr lang="en-US" i="1" noProof="0" dirty="0">
                <a:sym typeface="Wingdings" panose="05000000000000000000" pitchFamily="2" charset="2"/>
              </a:rPr>
              <a:t>Which are major learning goals in this course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QAs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Why? </a:t>
            </a:r>
            <a:r>
              <a:rPr lang="en-US" i="1" noProof="0" dirty="0"/>
              <a:t>One Example:</a:t>
            </a:r>
          </a:p>
          <a:p>
            <a:r>
              <a:rPr lang="en-US" noProof="0" dirty="0"/>
              <a:t>You have a lot of accessor methods, and a single mutator</a:t>
            </a:r>
          </a:p>
          <a:p>
            <a:pPr lvl="1"/>
            <a:r>
              <a:rPr lang="en-US" noProof="0" dirty="0"/>
              <a:t>i.e. </a:t>
            </a:r>
            <a:r>
              <a:rPr lang="en-US" i="1" noProof="0" dirty="0"/>
              <a:t>state only changes when mutator is invoked!</a:t>
            </a:r>
          </a:p>
          <a:p>
            <a:r>
              <a:rPr lang="en-US" noProof="0" dirty="0"/>
              <a:t>RMI will autogenerate proxy (send/receive) for every method</a:t>
            </a:r>
          </a:p>
          <a:p>
            <a:r>
              <a:rPr lang="en-US" noProof="0" dirty="0"/>
              <a:t>That is, every accessor method call will generate network traffic!</a:t>
            </a:r>
          </a:p>
          <a:p>
            <a:r>
              <a:rPr lang="en-US" b="1" noProof="0" dirty="0"/>
              <a:t>Performance Antipattern: Chatty interface</a:t>
            </a:r>
          </a:p>
          <a:p>
            <a:r>
              <a:rPr lang="en-US" noProof="0" dirty="0"/>
              <a:t>Pattern: Chunky interface</a:t>
            </a:r>
          </a:p>
          <a:p>
            <a:pPr lvl="1"/>
            <a:r>
              <a:rPr lang="en-US" noProof="0" dirty="0"/>
              <a:t>All accessors just return cached state in the proxy instance itself!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7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Name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60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Name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If I do not know, I know someone who does…</a:t>
            </a:r>
          </a:p>
          <a:p>
            <a:pPr lvl="1"/>
            <a:r>
              <a:rPr lang="en-US" noProof="0" dirty="0"/>
              <a:t>If I do not know the telephone number of X, I know someone who does</a:t>
            </a:r>
          </a:p>
          <a:p>
            <a:pPr lvl="2"/>
            <a:r>
              <a:rPr lang="en-US" noProof="0" dirty="0"/>
              <a:t>Old days: Telephone book</a:t>
            </a:r>
          </a:p>
          <a:p>
            <a:pPr lvl="2"/>
            <a:r>
              <a:rPr lang="en-US" noProof="0" dirty="0"/>
              <a:t>More modern days: krak.dk, linked in, </a:t>
            </a:r>
            <a:r>
              <a:rPr lang="en-US" noProof="0" dirty="0" err="1"/>
              <a:t>facebook</a:t>
            </a:r>
            <a:r>
              <a:rPr lang="en-US" noProof="0" dirty="0"/>
              <a:t>, whatever</a:t>
            </a:r>
          </a:p>
          <a:p>
            <a:endParaRPr lang="en-US" noProof="0" dirty="0"/>
          </a:p>
          <a:p>
            <a:r>
              <a:rPr lang="en-US" noProof="0" dirty="0"/>
              <a:t>DNS: Domain Name 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" y="3695700"/>
            <a:ext cx="7686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4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“Limitation”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will </a:t>
            </a:r>
            <a:r>
              <a:rPr lang="en-US" dirty="0"/>
              <a:t>stay</a:t>
            </a:r>
            <a:r>
              <a:rPr lang="en-US" noProof="0" dirty="0"/>
              <a:t> in an important ”niche”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790700"/>
            <a:ext cx="81534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/>
              <a:t>Client-server</a:t>
            </a:r>
            <a:r>
              <a:rPr lang="da-DK" sz="2400" dirty="0"/>
              <a:t> Architectures </a:t>
            </a:r>
            <a:r>
              <a:rPr lang="da-DK" sz="2400" dirty="0" err="1"/>
              <a:t>using</a:t>
            </a:r>
            <a:r>
              <a:rPr lang="da-DK" sz="2400" dirty="0"/>
              <a:t> Remote Procedure Call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14600" y="2857500"/>
            <a:ext cx="59436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… this niche covers quite a few</a:t>
            </a:r>
            <a:r>
              <a:rPr lang="da-DK" sz="2000" i="1" dirty="0"/>
              <a:t> </a:t>
            </a:r>
            <a:r>
              <a:rPr lang="da-DK" sz="2000" dirty="0"/>
              <a:t>systems in practice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70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772-D966-43C9-9284-D22384E2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9F9C-8489-462F-974F-AADB1133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Name Services are actually just a fancy name for a Map&lt;Key, Value&gt; data structure which allows me to associate a name/key with an object</a:t>
            </a:r>
          </a:p>
          <a:p>
            <a:pPr lvl="1"/>
            <a:r>
              <a:rPr lang="da-DK" dirty="0"/>
              <a:t>DNS: I have ‘www.imhotep.dk’ as key, please give me the IP address of the associated computer</a:t>
            </a:r>
          </a:p>
          <a:p>
            <a:pPr lvl="1"/>
            <a:r>
              <a:rPr lang="da-DK" dirty="0"/>
              <a:t>RMI Registry: I have this name ‘/sensor/temperature/47’, please give me a remote reference so I can talk with the remote object</a:t>
            </a:r>
          </a:p>
          <a:p>
            <a:pPr lvl="1"/>
            <a:endParaRPr lang="da-DK" dirty="0"/>
          </a:p>
          <a:p>
            <a:r>
              <a:rPr lang="da-DK" dirty="0"/>
              <a:t>These are </a:t>
            </a:r>
            <a:r>
              <a:rPr lang="da-DK" i="1" dirty="0"/>
              <a:t>server based solutions</a:t>
            </a:r>
            <a:endParaRPr lang="da-DK" dirty="0"/>
          </a:p>
          <a:p>
            <a:pPr lvl="1"/>
            <a:r>
              <a:rPr lang="da-DK" dirty="0"/>
              <a:t>You contact a server that keeps the (key,value) database</a:t>
            </a:r>
          </a:p>
          <a:p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B57B-CF5D-4132-85E9-57399D5F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989CA-85AE-4E4F-8977-B662AA07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506D-6C86-4666-A9FE-BA2E2FF3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9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5710-F86D-4214-B924-F84716AC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Name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473A-A2E7-4790-8D6C-7A5745B91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a </a:t>
            </a:r>
            <a:r>
              <a:rPr lang="da-DK" i="1" dirty="0"/>
              <a:t>single server </a:t>
            </a:r>
            <a:r>
              <a:rPr lang="da-DK" dirty="0"/>
              <a:t>system, you do not need an external name service, you can keep the (key,value) in the (memory of) the server</a:t>
            </a:r>
          </a:p>
          <a:p>
            <a:endParaRPr lang="da-DK" dirty="0"/>
          </a:p>
          <a:p>
            <a:r>
              <a:rPr lang="da-DK" dirty="0"/>
              <a:t>E.g SkyCave </a:t>
            </a:r>
            <a:r>
              <a:rPr lang="da-DK" i="1" dirty="0"/>
              <a:t>does</a:t>
            </a:r>
            <a:r>
              <a:rPr lang="da-DK" dirty="0"/>
              <a:t> just keep a (playerId, player) mapping at hand…</a:t>
            </a:r>
          </a:p>
          <a:p>
            <a:pPr lvl="1"/>
            <a:r>
              <a:rPr lang="da-DK" dirty="0"/>
              <a:t>Any upcall of a player method, will lookup in the name service, retrieve the player object, and do the method call on that particular object.</a:t>
            </a:r>
          </a:p>
          <a:p>
            <a:pPr lvl="1"/>
            <a:r>
              <a:rPr lang="da-DK" dirty="0"/>
              <a:t>Exercise: Liabilities</a:t>
            </a:r>
          </a:p>
          <a:p>
            <a:pPr lvl="2"/>
            <a:r>
              <a:rPr lang="da-DK" dirty="0"/>
              <a:t>Hint: Horizontal scaling?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EDFB-F355-40A0-A3FE-701BE2A2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A1CE-FF8B-4ACF-B7F7-2A7DA17A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F059-32CA-4EFC-94D6-2682E273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7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Broker Pattern combines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1"/>
            <a:r>
              <a:rPr lang="en-US" noProof="0" dirty="0"/>
              <a:t>Marshalling</a:t>
            </a:r>
          </a:p>
          <a:p>
            <a:pPr lvl="1"/>
            <a:r>
              <a:rPr lang="en-US" noProof="0" dirty="0"/>
              <a:t>Proxy pattern</a:t>
            </a:r>
          </a:p>
          <a:p>
            <a:pPr lvl="1"/>
            <a:r>
              <a:rPr lang="en-US" noProof="0" dirty="0"/>
              <a:t>Naming Systems</a:t>
            </a:r>
          </a:p>
          <a:p>
            <a:r>
              <a:rPr lang="en-US" noProof="0" dirty="0"/>
              <a:t>… to produce something that (on happy days)</a:t>
            </a:r>
          </a:p>
          <a:p>
            <a:endParaRPr lang="en-US" noProof="0" dirty="0"/>
          </a:p>
          <a:p>
            <a:r>
              <a:rPr lang="en-US" noProof="0" dirty="0"/>
              <a:t>Allows an Object Oriented Programming model to apply to distributed computing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Distributed systems means </a:t>
            </a:r>
            <a:r>
              <a:rPr lang="en-US" b="1" noProof="0" dirty="0"/>
              <a:t>Security…</a:t>
            </a:r>
            <a:endParaRPr lang="en-US" noProof="0" dirty="0"/>
          </a:p>
          <a:p>
            <a:pPr lvl="1"/>
            <a:r>
              <a:rPr lang="en-US" noProof="0" dirty="0"/>
              <a:t>There may be actors whose intentions are not good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  <a:p>
            <a:r>
              <a:rPr lang="en-US" noProof="0" dirty="0"/>
              <a:t>Architecturally, security is quite a pain in our context…</a:t>
            </a:r>
          </a:p>
          <a:p>
            <a:pPr lvl="1"/>
            <a:r>
              <a:rPr lang="en-US" noProof="0" dirty="0"/>
              <a:t>Because security techniques </a:t>
            </a:r>
            <a:r>
              <a:rPr lang="en-US" dirty="0"/>
              <a:t>are</a:t>
            </a:r>
            <a:r>
              <a:rPr lang="en-US" noProof="0" dirty="0"/>
              <a:t> one big set of </a:t>
            </a:r>
            <a:r>
              <a:rPr lang="en-US" i="1" noProof="0" dirty="0"/>
              <a:t>hard bindings and strong coupling</a:t>
            </a:r>
            <a:endParaRPr lang="en-US" noProof="0" dirty="0"/>
          </a:p>
          <a:p>
            <a:pPr lvl="2"/>
            <a:r>
              <a:rPr lang="en-US" noProof="0" dirty="0"/>
              <a:t>You need certificates that tie you to a specific DNS name</a:t>
            </a:r>
          </a:p>
          <a:p>
            <a:pPr lvl="3"/>
            <a:r>
              <a:rPr lang="en-US" noProof="0" dirty="0"/>
              <a:t>Certificate stores, key pair generation, trust chains, </a:t>
            </a:r>
            <a:r>
              <a:rPr lang="en-US" noProof="0" dirty="0" err="1"/>
              <a:t>yaga</a:t>
            </a:r>
            <a:r>
              <a:rPr lang="en-US" noProof="0" dirty="0"/>
              <a:t> </a:t>
            </a:r>
            <a:r>
              <a:rPr lang="en-US" noProof="0" dirty="0" err="1"/>
              <a:t>yaga</a:t>
            </a:r>
            <a:endParaRPr lang="en-US" noProof="0" dirty="0"/>
          </a:p>
          <a:p>
            <a:r>
              <a:rPr lang="en-US" noProof="0" dirty="0"/>
              <a:t>We will cover standard techniques but…</a:t>
            </a:r>
          </a:p>
          <a:p>
            <a:pPr lvl="1"/>
            <a:r>
              <a:rPr lang="en-US" dirty="0"/>
              <a:t>Likely disable it quite a lot</a:t>
            </a:r>
          </a:p>
          <a:p>
            <a:pPr lvl="1"/>
            <a:r>
              <a:rPr lang="en-US" dirty="0"/>
              <a:t>Not cover more specialized techniques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/>
              <a:t>Birrell</a:t>
            </a:r>
            <a:r>
              <a:rPr lang="en-US" altLang="en-US" noProof="0" dirty="0"/>
              <a:t> and Nelson, 1984: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“allow calling procedure on remote machines”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A calls procedure f on B means</a:t>
            </a:r>
          </a:p>
          <a:p>
            <a:pPr lvl="2"/>
            <a:r>
              <a:rPr lang="en-US" altLang="en-US" noProof="0" dirty="0"/>
              <a:t>A suspends, information on f is transmitted to B</a:t>
            </a:r>
          </a:p>
          <a:p>
            <a:pPr lvl="2"/>
            <a:r>
              <a:rPr lang="en-US" altLang="en-US" noProof="0" dirty="0"/>
              <a:t>B executes the f procedure</a:t>
            </a:r>
          </a:p>
          <a:p>
            <a:pPr lvl="2"/>
            <a:r>
              <a:rPr lang="en-US" altLang="en-US" noProof="0" dirty="0"/>
              <a:t>B sends the result back to A</a:t>
            </a:r>
          </a:p>
          <a:p>
            <a:pPr lvl="2"/>
            <a:r>
              <a:rPr lang="en-US" altLang="en-US" noProof="0" dirty="0"/>
              <a:t>A resumes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8B16-B877-4BD2-A5BB-B61AF1CC1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Initial Glimpse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36068-186B-4588-9542-47D710F7C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SkyCave</a:t>
            </a:r>
          </a:p>
        </p:txBody>
      </p:sp>
    </p:spTree>
    <p:extLst>
      <p:ext uri="{BB962C8B-B14F-4D97-AF65-F5344CB8AC3E}">
        <p14:creationId xmlns:p14="http://schemas.microsoft.com/office/powerpoint/2010/main" val="113898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97000"/>
            <a:ext cx="7620000" cy="698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Case Study: </a:t>
            </a:r>
            <a:r>
              <a:rPr lang="en-US" altLang="en-US" noProof="0" dirty="0" err="1">
                <a:latin typeface="Arial" charset="0"/>
                <a:cs typeface="Arial" charset="0"/>
              </a:rPr>
              <a:t>SkyCave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>
                <a:latin typeface="Arial" charset="0"/>
                <a:cs typeface="Arial" charset="0"/>
              </a:rPr>
              <a:t>SkyCave</a:t>
            </a:r>
            <a:r>
              <a:rPr lang="en-US" altLang="en-US" noProof="0" dirty="0">
                <a:latin typeface="Arial" charset="0"/>
                <a:cs typeface="Arial" charset="0"/>
              </a:rPr>
              <a:t> is a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Massive multi-user online, exploration and creation experience with a bit of social networking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… with a </a:t>
            </a:r>
            <a:r>
              <a:rPr lang="en-US" altLang="en-US" i="1" noProof="0" dirty="0">
                <a:latin typeface="Arial" charset="0"/>
                <a:cs typeface="Arial" charset="0"/>
              </a:rPr>
              <a:t>horrible</a:t>
            </a:r>
            <a:r>
              <a:rPr lang="en-US" altLang="en-US" noProof="0" dirty="0">
                <a:latin typeface="Arial" charset="0"/>
                <a:cs typeface="Arial" charset="0"/>
              </a:rPr>
              <a:t> user interface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… and high disregards for security 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Learn that </a:t>
            </a:r>
            <a:r>
              <a:rPr lang="en-US" altLang="en-US" dirty="0">
                <a:latin typeface="Arial" charset="0"/>
                <a:cs typeface="Arial" charset="0"/>
              </a:rPr>
              <a:t>somewhere else</a:t>
            </a:r>
            <a:r>
              <a:rPr lang="en-US" altLang="en-US" noProof="0" dirty="0">
                <a:latin typeface="Arial" charset="0"/>
                <a:cs typeface="Arial" charset="0"/>
              </a:rPr>
              <a:t>…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Inspired by the very first ‘interactive fiction’ game for a computer: Colossal Cave Adventure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Will Crowder, 1972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I played my first game in 1986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9FB01-3FA0-4097-B445-F2B0D10A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12F0C3-1E0A-43DB-B4B8-34F21A32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E7810-6A97-4621-831B-3012AC6F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9604"/>
            <a:ext cx="7300118" cy="41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E49B9-9E91-4CC5-B855-3FD75A63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C99C4-2FD2-4A53-A7D2-9762A654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09177-49CB-4903-8CC9-1E89082D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1984</Words>
  <Application>Microsoft Office PowerPoint</Application>
  <PresentationFormat>On-screen Show (16:10)</PresentationFormat>
  <Paragraphs>388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Microservices and DevOps</vt:lpstr>
      <vt:lpstr>Distributed System</vt:lpstr>
      <vt:lpstr>A MultiStage Approach</vt:lpstr>
      <vt:lpstr>“Limitation”</vt:lpstr>
      <vt:lpstr>Security</vt:lpstr>
      <vt:lpstr>The History</vt:lpstr>
      <vt:lpstr>Initial Glimpse</vt:lpstr>
      <vt:lpstr>Case Study: SkyCave</vt:lpstr>
      <vt:lpstr>The History</vt:lpstr>
      <vt:lpstr>So: Let the player move east…</vt:lpstr>
      <vt:lpstr>On the Server Side</vt:lpstr>
      <vt:lpstr>Issues in Distribution</vt:lpstr>
      <vt:lpstr>Challenge</vt:lpstr>
      <vt:lpstr>Challenge</vt:lpstr>
      <vt:lpstr>Issues (at least!)</vt:lpstr>
      <vt:lpstr>Performance</vt:lpstr>
      <vt:lpstr>Elements of a Solution</vt:lpstr>
      <vt:lpstr>Elements Overview</vt:lpstr>
      <vt:lpstr>Request/Reply</vt:lpstr>
      <vt:lpstr>The Protocol</vt:lpstr>
      <vt:lpstr>Pairing Send/Receives</vt:lpstr>
      <vt:lpstr>Marshalling</vt:lpstr>
      <vt:lpstr>Definitions</vt:lpstr>
      <vt:lpstr>Two Basic Approaches</vt:lpstr>
      <vt:lpstr>And we need more</vt:lpstr>
      <vt:lpstr>Note</vt:lpstr>
      <vt:lpstr>The Details</vt:lpstr>
      <vt:lpstr>In C and C++</vt:lpstr>
      <vt:lpstr>In Our Broker</vt:lpstr>
      <vt:lpstr>JSON Libraries</vt:lpstr>
      <vt:lpstr>Libraries</vt:lpstr>
      <vt:lpstr>Gson</vt:lpstr>
      <vt:lpstr>Example:</vt:lpstr>
      <vt:lpstr>Proxy</vt:lpstr>
      <vt:lpstr>Example</vt:lpstr>
      <vt:lpstr>Note</vt:lpstr>
      <vt:lpstr>Why QAs</vt:lpstr>
      <vt:lpstr>Name Services</vt:lpstr>
      <vt:lpstr>Name Services</vt:lpstr>
      <vt:lpstr>Name Services</vt:lpstr>
      <vt:lpstr>Local Name Services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81</cp:revision>
  <dcterms:created xsi:type="dcterms:W3CDTF">2006-08-16T00:00:00Z</dcterms:created>
  <dcterms:modified xsi:type="dcterms:W3CDTF">2021-07-01T07:38:21Z</dcterms:modified>
</cp:coreProperties>
</file>